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26"/>
  </p:notesMasterIdLst>
  <p:handoutMasterIdLst>
    <p:handoutMasterId r:id="rId27"/>
  </p:handoutMasterIdLst>
  <p:sldIdLst>
    <p:sldId id="256" r:id="rId3"/>
    <p:sldId id="272" r:id="rId4"/>
    <p:sldId id="286" r:id="rId5"/>
    <p:sldId id="270" r:id="rId6"/>
    <p:sldId id="287" r:id="rId7"/>
    <p:sldId id="271" r:id="rId8"/>
    <p:sldId id="285" r:id="rId9"/>
    <p:sldId id="283" r:id="rId10"/>
    <p:sldId id="274" r:id="rId11"/>
    <p:sldId id="280" r:id="rId12"/>
    <p:sldId id="278" r:id="rId13"/>
    <p:sldId id="279" r:id="rId14"/>
    <p:sldId id="284" r:id="rId15"/>
    <p:sldId id="277" r:id="rId16"/>
    <p:sldId id="282" r:id="rId17"/>
    <p:sldId id="273" r:id="rId18"/>
    <p:sldId id="289" r:id="rId19"/>
    <p:sldId id="290" r:id="rId20"/>
    <p:sldId id="291" r:id="rId21"/>
    <p:sldId id="292" r:id="rId22"/>
    <p:sldId id="276" r:id="rId23"/>
    <p:sldId id="275" r:id="rId24"/>
    <p:sldId id="288" r:id="rId25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69"/>
    <p:restoredTop sz="94740"/>
  </p:normalViewPr>
  <p:slideViewPr>
    <p:cSldViewPr snapToGrid="0" snapToObjects="1">
      <p:cViewPr varScale="1">
        <p:scale>
          <a:sx n="124" d="100"/>
          <a:sy n="124" d="100"/>
        </p:scale>
        <p:origin x="7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1/14/20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tiff>
</file>

<file path=ppt/media/image13.png>
</file>

<file path=ppt/media/image14.png>
</file>

<file path=ppt/media/image15.png>
</file>

<file path=ppt/media/image16.png>
</file>

<file path=ppt/media/image17.tiff>
</file>

<file path=ppt/media/image18.tiff>
</file>

<file path=ppt/media/image3.jpe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1/14/20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7D1E7E-83ED-BD4B-A5AF-D8AC09D68B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7D1E7E-83ED-BD4B-A5AF-D8AC09D68B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1436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7027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4701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2705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1290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3868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4653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98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3063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1102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558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emf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0BB7FD-6022-384E-8739-01BBA81D2EC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6D4DA-1395-A54D-AB1D-F496808E620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04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/>
              <a:t>Core data structures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It’s all about relationships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D0779-40BC-0D4E-A06E-A908418E7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Queue: ordered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F851F-A8B6-9D43-B8B5-E315BFB65E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In, First Out (</a:t>
            </a:r>
            <a:r>
              <a:rPr lang="en-US" b="1" dirty="0"/>
              <a:t>FIFO</a:t>
            </a:r>
            <a:r>
              <a:rPr lang="en-US" dirty="0"/>
              <a:t>); Key ops: ENQUEUE, DEQUEUE</a:t>
            </a:r>
          </a:p>
          <a:p>
            <a:r>
              <a:rPr lang="en-US" dirty="0"/>
              <a:t>A list restricted to add to the end and delete from the front</a:t>
            </a:r>
          </a:p>
          <a:p>
            <a:r>
              <a:rPr lang="en-US" dirty="0"/>
              <a:t>Most commonly an array implementation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B6BEAA-C712-FD4D-A311-3C9BB6EEB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350" y="3519932"/>
            <a:ext cx="6022208" cy="148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339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8989F-8E78-D948-B732-D896A6EF7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Stacks: like stacks of 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01AC3-B5F2-F848-9BB5-30B232AB6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commonly an array implementation</a:t>
            </a:r>
          </a:p>
          <a:p>
            <a:r>
              <a:rPr lang="en-US" dirty="0"/>
              <a:t>First In Last Out (</a:t>
            </a:r>
            <a:r>
              <a:rPr lang="en-US" b="1" dirty="0"/>
              <a:t>FILO</a:t>
            </a:r>
            <a:r>
              <a:rPr lang="en-US" dirty="0"/>
              <a:t>); key ops: PUSH, POP</a:t>
            </a:r>
          </a:p>
          <a:p>
            <a:r>
              <a:rPr lang="en-US" dirty="0"/>
              <a:t>Just a list restricted to add items to end and take from the end</a:t>
            </a:r>
          </a:p>
          <a:p>
            <a:r>
              <a:rPr lang="en-US" dirty="0"/>
              <a:t>For us, possibly used as “work list” for non-recursive tree walking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F32B0E-5CB0-D24E-A661-69BAA08E5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104" y="4298524"/>
            <a:ext cx="8133609" cy="148078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4DDF7EA-CA24-B843-92B5-6594227222FF}"/>
              </a:ext>
            </a:extLst>
          </p:cNvPr>
          <p:cNvSpPr/>
          <p:nvPr/>
        </p:nvSpPr>
        <p:spPr>
          <a:xfrm>
            <a:off x="2053719" y="5793472"/>
            <a:ext cx="1326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push Maria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410E5D5-2F50-924C-85F6-ADEF05823C06}"/>
              </a:ext>
            </a:extLst>
          </p:cNvPr>
          <p:cNvSpPr/>
          <p:nvPr/>
        </p:nvSpPr>
        <p:spPr>
          <a:xfrm>
            <a:off x="3804312" y="5779313"/>
            <a:ext cx="11592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push </a:t>
            </a:r>
            <a:r>
              <a:rPr lang="en-US" dirty="0" err="1"/>
              <a:t>Xue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889A92-A9B0-8047-A836-AD46F1C6A06A}"/>
              </a:ext>
            </a:extLst>
          </p:cNvPr>
          <p:cNvSpPr/>
          <p:nvPr/>
        </p:nvSpPr>
        <p:spPr>
          <a:xfrm>
            <a:off x="5470566" y="5807631"/>
            <a:ext cx="11808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push Tom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5E3C50F-895F-8549-8FE7-BB29D31CE376}"/>
              </a:ext>
            </a:extLst>
          </p:cNvPr>
          <p:cNvSpPr/>
          <p:nvPr/>
        </p:nvSpPr>
        <p:spPr>
          <a:xfrm>
            <a:off x="7439310" y="5779313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pop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C51253-0C90-094B-95BD-69854EA44A59}"/>
              </a:ext>
            </a:extLst>
          </p:cNvPr>
          <p:cNvSpPr/>
          <p:nvPr/>
        </p:nvSpPr>
        <p:spPr>
          <a:xfrm>
            <a:off x="9106077" y="5769829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pop</a:t>
            </a:r>
          </a:p>
        </p:txBody>
      </p:sp>
    </p:spTree>
    <p:extLst>
      <p:ext uri="{BB962C8B-B14F-4D97-AF65-F5344CB8AC3E}">
        <p14:creationId xmlns:p14="http://schemas.microsoft.com/office/powerpoint/2010/main" val="1997267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3924E-F064-B84E-8617-21E4D161E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Set: unordered, unique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F7516-E242-6D43-BECD-3BEDBBC54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Typical implementation is a hash table</a:t>
            </a:r>
          </a:p>
          <a:p>
            <a:r>
              <a:rPr lang="en-US" dirty="0"/>
              <a:t>Operations are add, delete, contains, union, intersection,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“contains” operation takes constant time for </a:t>
            </a:r>
            <a:r>
              <a:rPr lang="en-US" dirty="0" err="1"/>
              <a:t>hashtable</a:t>
            </a:r>
            <a:r>
              <a:rPr lang="en-US" dirty="0"/>
              <a:t>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201856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A294C-52F4-9B4F-A6D0-166BA92A0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Dictionary abstract data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CF48F-8398-4B49-AABD-E829279AAF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Maps key to value; i.e., d[key] = value</a:t>
            </a:r>
          </a:p>
          <a:p>
            <a:r>
              <a:rPr lang="en-US" dirty="0"/>
              <a:t>Look up values by key; i.e., d[key]</a:t>
            </a:r>
          </a:p>
          <a:p>
            <a:r>
              <a:rPr lang="en-US" dirty="0" err="1"/>
              <a:t>Hashtable</a:t>
            </a:r>
            <a:r>
              <a:rPr lang="en-US" dirty="0"/>
              <a:t> is implementation of choice</a:t>
            </a:r>
          </a:p>
          <a:p>
            <a:r>
              <a:rPr lang="en-US" dirty="0"/>
              <a:t>Recall </a:t>
            </a:r>
            <a:r>
              <a:rPr lang="en-US" dirty="0" err="1"/>
              <a:t>hashtable</a:t>
            </a:r>
            <a:r>
              <a:rPr lang="en-US" dirty="0"/>
              <a:t> is array of buckets,</a:t>
            </a:r>
            <a:br>
              <a:rPr lang="en-US" dirty="0"/>
            </a:br>
            <a:r>
              <a:rPr lang="en-US" dirty="0"/>
              <a:t>each bucket is array of (</a:t>
            </a:r>
            <a:r>
              <a:rPr lang="en-US" dirty="0" err="1"/>
              <a:t>key,value</a:t>
            </a:r>
            <a:r>
              <a:rPr lang="en-US" dirty="0"/>
              <a:t>) pairs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D887A6-5133-6944-80D4-9BA5BFE8C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981" y="3016208"/>
            <a:ext cx="4469161" cy="316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088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47379-BDB8-6E43-AA3E-96F5F7117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abstract data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1749F-8FEC-9B4F-B807-C64CAB794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directed-graph with internal nodes and leaves</a:t>
            </a:r>
          </a:p>
          <a:p>
            <a:r>
              <a:rPr lang="en-US" dirty="0"/>
              <a:t>No cycles and each node has at most one parent</a:t>
            </a:r>
          </a:p>
          <a:p>
            <a:r>
              <a:rPr lang="en-US" dirty="0"/>
              <a:t>Each node has at most 2 child nodes</a:t>
            </a:r>
          </a:p>
          <a:p>
            <a:r>
              <a:rPr lang="en-US" dirty="0"/>
              <a:t>For n nodes, there are n-1 edges</a:t>
            </a:r>
          </a:p>
          <a:p>
            <a:r>
              <a:rPr lang="en-US" dirty="0"/>
              <a:t>A </a:t>
            </a:r>
            <a:r>
              <a:rPr lang="en-US" i="1" dirty="0"/>
              <a:t>full</a:t>
            </a:r>
            <a:r>
              <a:rPr lang="en-US" dirty="0"/>
              <a:t> binary tree: all internal nodes have 2 children</a:t>
            </a:r>
          </a:p>
          <a:p>
            <a:r>
              <a:rPr lang="en-US" dirty="0"/>
              <a:t>Height of full tree with n internal nodes is about log2(n)</a:t>
            </a:r>
          </a:p>
          <a:p>
            <a:r>
              <a:rPr lang="en-US" dirty="0"/>
              <a:t>Height defined as number of edges along path root-&gt;leaf</a:t>
            </a:r>
          </a:p>
          <a:p>
            <a:r>
              <a:rPr lang="en-US" dirty="0"/>
              <a:t>Level 0 is root, level 1, …</a:t>
            </a:r>
          </a:p>
          <a:p>
            <a:r>
              <a:rPr lang="en-US" dirty="0"/>
              <a:t>Note: binary tree doesn’t imply </a:t>
            </a:r>
            <a:r>
              <a:rPr lang="en-US" i="1" dirty="0"/>
              <a:t>binary search tree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972E14B-A36A-294C-8386-0A3A4CB13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3752" y="1395626"/>
            <a:ext cx="25908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3295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B226E-6008-4F48-85C9-56A34BE04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implementation using pointers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AF58F19-79C2-8D48-A0C7-28342257C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4846" y="2215809"/>
            <a:ext cx="3473344" cy="3269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CB8070-9A70-034D-852F-B0E533492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47" y="492647"/>
            <a:ext cx="5447597" cy="710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1561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5C61D-FFF0-0E4F-ADA3-1A4D540FE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078" y="376276"/>
            <a:ext cx="11706922" cy="1325563"/>
          </a:xfrm>
        </p:spPr>
        <p:txBody>
          <a:bodyPr/>
          <a:lstStyle/>
          <a:p>
            <a:r>
              <a:rPr lang="en-US" dirty="0"/>
              <a:t>Concrete binary tree using contiguous array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BCCF28-AD55-6442-A66C-C89268CCBD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3773" y="2453269"/>
            <a:ext cx="3473344" cy="326903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52ED110-78E4-7D44-99C8-6390620C2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8450" y="4064618"/>
            <a:ext cx="4991100" cy="901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D34BD6-56C7-CB40-9782-9EDC1B5ABBD8}"/>
              </a:ext>
            </a:extLst>
          </p:cNvPr>
          <p:cNvSpPr txBox="1"/>
          <p:nvPr/>
        </p:nvSpPr>
        <p:spPr>
          <a:xfrm>
            <a:off x="6423814" y="2667444"/>
            <a:ext cx="24881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left child is 2i+1</a:t>
            </a:r>
          </a:p>
          <a:p>
            <a:r>
              <a:rPr lang="en-US" sz="2400" dirty="0"/>
              <a:t>right child is 2i+2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1046" y="2207047"/>
            <a:ext cx="448590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We don’t need child pointers!</a:t>
            </a:r>
          </a:p>
        </p:txBody>
      </p:sp>
      <p:sp>
        <p:nvSpPr>
          <p:cNvPr id="11" name="U-Turn Arrow 10"/>
          <p:cNvSpPr/>
          <p:nvPr/>
        </p:nvSpPr>
        <p:spPr>
          <a:xfrm rot="10800000" flipH="1">
            <a:off x="5654380" y="4863569"/>
            <a:ext cx="769434" cy="345688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U-Turn Arrow 11"/>
          <p:cNvSpPr/>
          <p:nvPr/>
        </p:nvSpPr>
        <p:spPr>
          <a:xfrm rot="10800000" flipH="1">
            <a:off x="5654380" y="4863569"/>
            <a:ext cx="1438508" cy="518532"/>
          </a:xfrm>
          <a:prstGeom prst="uturnArrow">
            <a:avLst>
              <a:gd name="adj1" fmla="val 17473"/>
              <a:gd name="adj2" fmla="val 25000"/>
              <a:gd name="adj3" fmla="val 20699"/>
              <a:gd name="adj4" fmla="val 43750"/>
              <a:gd name="adj5" fmla="val 836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U-Turn Arrow 12"/>
          <p:cNvSpPr/>
          <p:nvPr/>
        </p:nvSpPr>
        <p:spPr>
          <a:xfrm>
            <a:off x="6316948" y="3706056"/>
            <a:ext cx="1445012" cy="358562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U-Turn Arrow 13"/>
          <p:cNvSpPr/>
          <p:nvPr/>
        </p:nvSpPr>
        <p:spPr>
          <a:xfrm>
            <a:off x="6316947" y="3559541"/>
            <a:ext cx="2058329" cy="517655"/>
          </a:xfrm>
          <a:prstGeom prst="uturnArrow">
            <a:avLst>
              <a:gd name="adj1" fmla="val 17293"/>
              <a:gd name="adj2" fmla="val 25000"/>
              <a:gd name="adj3" fmla="val 21147"/>
              <a:gd name="adj4" fmla="val 43750"/>
              <a:gd name="adj5" fmla="val 865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U-Turn Arrow 14"/>
          <p:cNvSpPr/>
          <p:nvPr/>
        </p:nvSpPr>
        <p:spPr>
          <a:xfrm rot="10800000" flipH="1">
            <a:off x="7092888" y="4885869"/>
            <a:ext cx="2964066" cy="502469"/>
          </a:xfrm>
          <a:prstGeom prst="uturnArrow">
            <a:avLst>
              <a:gd name="adj1" fmla="val 17473"/>
              <a:gd name="adj2" fmla="val 25000"/>
              <a:gd name="adj3" fmla="val 20699"/>
              <a:gd name="adj4" fmla="val 43750"/>
              <a:gd name="adj5" fmla="val 9247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U-Turn Arrow 15"/>
          <p:cNvSpPr/>
          <p:nvPr/>
        </p:nvSpPr>
        <p:spPr>
          <a:xfrm rot="10800000" flipH="1">
            <a:off x="7092887" y="4873291"/>
            <a:ext cx="2064835" cy="518532"/>
          </a:xfrm>
          <a:prstGeom prst="uturnArrow">
            <a:avLst>
              <a:gd name="adj1" fmla="val 17473"/>
              <a:gd name="adj2" fmla="val 23925"/>
              <a:gd name="adj3" fmla="val 20699"/>
              <a:gd name="adj4" fmla="val 43750"/>
              <a:gd name="adj5" fmla="val 879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3786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Indexes as pointers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sklearn</a:t>
            </a:r>
            <a:r>
              <a:rPr lang="en-US" dirty="0"/>
              <a:t> doesn’t use nodes with pointers</a:t>
            </a:r>
          </a:p>
          <a:p>
            <a:r>
              <a:rPr lang="en-US" dirty="0"/>
              <a:t>Uses node </a:t>
            </a:r>
            <a:r>
              <a:rPr lang="en-US" dirty="0">
                <a:solidFill>
                  <a:srgbClr val="E4754F"/>
                </a:solidFill>
              </a:rPr>
              <a:t>ID’s </a:t>
            </a:r>
            <a:r>
              <a:rPr lang="en-US" dirty="0"/>
              <a:t>and parallel arrays like </a:t>
            </a:r>
            <a:r>
              <a:rPr lang="en-US" i="1" dirty="0"/>
              <a:t>left</a:t>
            </a:r>
            <a:r>
              <a:rPr lang="en-US" dirty="0"/>
              <a:t>, </a:t>
            </a:r>
            <a:r>
              <a:rPr lang="en-US" i="1" dirty="0"/>
              <a:t>right</a:t>
            </a:r>
            <a:r>
              <a:rPr lang="en-US" dirty="0"/>
              <a:t>, </a:t>
            </a:r>
            <a:r>
              <a:rPr lang="en-US" i="1" dirty="0"/>
              <a:t>value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74AA078B-09BF-5C47-8F17-3FBD8F956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114" y="3182093"/>
            <a:ext cx="3473344" cy="32690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3F724C1-525A-F949-AAFC-FB1F3474387D}"/>
              </a:ext>
            </a:extLst>
          </p:cNvPr>
          <p:cNvSpPr txBox="1"/>
          <p:nvPr/>
        </p:nvSpPr>
        <p:spPr>
          <a:xfrm>
            <a:off x="2774787" y="304715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C060F1-0836-1D48-9464-F90C50ECE977}"/>
              </a:ext>
            </a:extLst>
          </p:cNvPr>
          <p:cNvSpPr txBox="1"/>
          <p:nvPr/>
        </p:nvSpPr>
        <p:spPr>
          <a:xfrm>
            <a:off x="1990302" y="4293838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1301C9-CE5E-944A-8240-4489CE7D97F6}"/>
              </a:ext>
            </a:extLst>
          </p:cNvPr>
          <p:cNvSpPr txBox="1"/>
          <p:nvPr/>
        </p:nvSpPr>
        <p:spPr>
          <a:xfrm>
            <a:off x="1465647" y="5508041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FC4ED3-35A8-884D-820A-E7B1D500E73C}"/>
              </a:ext>
            </a:extLst>
          </p:cNvPr>
          <p:cNvSpPr txBox="1"/>
          <p:nvPr/>
        </p:nvSpPr>
        <p:spPr>
          <a:xfrm>
            <a:off x="3510380" y="4293838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8901E7-9F8C-874A-80DF-C4577861D939}"/>
              </a:ext>
            </a:extLst>
          </p:cNvPr>
          <p:cNvSpPr txBox="1"/>
          <p:nvPr/>
        </p:nvSpPr>
        <p:spPr>
          <a:xfrm>
            <a:off x="2612698" y="5568002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805D357-F1E5-4546-B83E-ED7B8889F2DB}"/>
              </a:ext>
            </a:extLst>
          </p:cNvPr>
          <p:cNvSpPr txBox="1"/>
          <p:nvPr/>
        </p:nvSpPr>
        <p:spPr>
          <a:xfrm>
            <a:off x="4088925" y="5627962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D1AC30-CE0F-B145-BE09-FB4472521AC9}"/>
              </a:ext>
            </a:extLst>
          </p:cNvPr>
          <p:cNvSpPr txBox="1"/>
          <p:nvPr/>
        </p:nvSpPr>
        <p:spPr>
          <a:xfrm>
            <a:off x="5380615" y="3346909"/>
            <a:ext cx="144943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left[0] = 1</a:t>
            </a:r>
          </a:p>
          <a:p>
            <a:r>
              <a:rPr lang="en-US" sz="2200" dirty="0"/>
              <a:t>left[1] = 2</a:t>
            </a:r>
          </a:p>
          <a:p>
            <a:r>
              <a:rPr lang="en-US" sz="2200" dirty="0"/>
              <a:t>left[2] = -1</a:t>
            </a:r>
          </a:p>
          <a:p>
            <a:r>
              <a:rPr lang="en-US" sz="2200" dirty="0"/>
              <a:t>left[3] = -1</a:t>
            </a:r>
          </a:p>
          <a:p>
            <a:r>
              <a:rPr lang="en-US" sz="2200" dirty="0"/>
              <a:t>left[4] = -1</a:t>
            </a:r>
          </a:p>
          <a:p>
            <a:r>
              <a:rPr lang="en-US" sz="2200" dirty="0"/>
              <a:t>left[5] = -1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EED05F-DD16-A34B-8ABF-9DAF3E9CF808}"/>
              </a:ext>
            </a:extLst>
          </p:cNvPr>
          <p:cNvSpPr txBox="1"/>
          <p:nvPr/>
        </p:nvSpPr>
        <p:spPr>
          <a:xfrm>
            <a:off x="6874635" y="3346909"/>
            <a:ext cx="1622560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right[0] = 4</a:t>
            </a:r>
          </a:p>
          <a:p>
            <a:r>
              <a:rPr lang="en-US" sz="2200" dirty="0"/>
              <a:t>right[1] = 3</a:t>
            </a:r>
          </a:p>
          <a:p>
            <a:r>
              <a:rPr lang="en-US" sz="2200" dirty="0"/>
              <a:t>right[2] = -1</a:t>
            </a:r>
          </a:p>
          <a:p>
            <a:r>
              <a:rPr lang="en-US" sz="2200" dirty="0"/>
              <a:t>right[3] = -1</a:t>
            </a:r>
          </a:p>
          <a:p>
            <a:r>
              <a:rPr lang="en-US" sz="2200" dirty="0"/>
              <a:t>right[4] = 5</a:t>
            </a:r>
          </a:p>
          <a:p>
            <a:r>
              <a:rPr lang="en-US" sz="2200" dirty="0"/>
              <a:t>right[5] = -1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DF2109-2AE4-B34F-A535-2056536AE5F9}"/>
              </a:ext>
            </a:extLst>
          </p:cNvPr>
          <p:cNvSpPr txBox="1"/>
          <p:nvPr/>
        </p:nvSpPr>
        <p:spPr>
          <a:xfrm>
            <a:off x="8497195" y="3346909"/>
            <a:ext cx="1810111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value[0] = 10</a:t>
            </a:r>
          </a:p>
          <a:p>
            <a:r>
              <a:rPr lang="en-US" sz="2200" dirty="0"/>
              <a:t>value[1] = 3</a:t>
            </a:r>
          </a:p>
          <a:p>
            <a:r>
              <a:rPr lang="en-US" sz="2200" dirty="0"/>
              <a:t>value[2] = 2</a:t>
            </a:r>
          </a:p>
          <a:p>
            <a:r>
              <a:rPr lang="en-US" sz="2200" dirty="0"/>
              <a:t>value[3] = 7</a:t>
            </a:r>
          </a:p>
          <a:p>
            <a:r>
              <a:rPr lang="en-US" sz="2200" dirty="0"/>
              <a:t>value[4] = 13</a:t>
            </a:r>
          </a:p>
          <a:p>
            <a:r>
              <a:rPr lang="en-US" sz="2200" dirty="0"/>
              <a:t>value[5] = 21</a:t>
            </a:r>
          </a:p>
        </p:txBody>
      </p:sp>
    </p:spTree>
    <p:extLst>
      <p:ext uri="{BB962C8B-B14F-4D97-AF65-F5344CB8AC3E}">
        <p14:creationId xmlns:p14="http://schemas.microsoft.com/office/powerpoint/2010/main" val="20577200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D6FA8-97B2-CC4A-9CA4-6DA5A6770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binary search trees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160F7-F6D9-1A45-B4B8-B9023C9CB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Result of add() function is the modified tree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Initial condition: add to None:</a:t>
            </a:r>
          </a:p>
          <a:p>
            <a:r>
              <a:rPr lang="en-US" dirty="0"/>
              <a:t>If </a:t>
            </a:r>
            <a:r>
              <a:rPr lang="en-US" dirty="0" err="1"/>
              <a:t>node.value</a:t>
            </a:r>
            <a:r>
              <a:rPr lang="en-US" dirty="0"/>
              <a:t>==value, return that node: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13970B-9DD5-2142-AC68-C3A4D9B4B01A}"/>
              </a:ext>
            </a:extLst>
          </p:cNvPr>
          <p:cNvSpPr txBox="1"/>
          <p:nvPr/>
        </p:nvSpPr>
        <p:spPr>
          <a:xfrm>
            <a:off x="648182" y="2429914"/>
            <a:ext cx="1047508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add(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p:TreeNode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, value) -&gt;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TreeNode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p is None:         return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TreeNode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(value)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value &lt;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: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p.left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add(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p.left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, value)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elif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value &gt;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: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p.right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add(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p.right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, value)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p # 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do nothing if equal (already there)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131C93-04A2-CB4C-B1D7-F245A86EBE99}"/>
              </a:ext>
            </a:extLst>
          </p:cNvPr>
          <p:cNvSpPr txBox="1"/>
          <p:nvPr/>
        </p:nvSpPr>
        <p:spPr>
          <a:xfrm>
            <a:off x="5917716" y="4647578"/>
            <a:ext cx="3654547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root = add(None, 9)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1FA60D-03C2-A54F-A1F0-0CD14DA8F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2281" y="4647578"/>
            <a:ext cx="1422561" cy="14830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F953574-9096-394F-A883-CA24167E9E10}"/>
              </a:ext>
            </a:extLst>
          </p:cNvPr>
          <p:cNvSpPr txBox="1"/>
          <p:nvPr/>
        </p:nvSpPr>
        <p:spPr>
          <a:xfrm>
            <a:off x="1150876" y="5724056"/>
            <a:ext cx="3654547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root = add(root, 9)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77A844F-F436-C847-BBB3-A7665D135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2661" y="5703544"/>
            <a:ext cx="1005055" cy="1047824"/>
          </a:xfrm>
          <a:prstGeom prst="rect">
            <a:avLst/>
          </a:prstGeom>
        </p:spPr>
      </p:pic>
      <p:sp>
        <p:nvSpPr>
          <p:cNvPr id="11" name="U-Turn Arrow 10">
            <a:extLst>
              <a:ext uri="{FF2B5EF4-FFF2-40B4-BE49-F238E27FC236}">
                <a16:creationId xmlns:a16="http://schemas.microsoft.com/office/drawing/2014/main" id="{95216F61-7EB5-E845-A5A7-86AD91DBFB72}"/>
              </a:ext>
            </a:extLst>
          </p:cNvPr>
          <p:cNvSpPr/>
          <p:nvPr/>
        </p:nvSpPr>
        <p:spPr>
          <a:xfrm rot="16200000">
            <a:off x="-396415" y="4690621"/>
            <a:ext cx="2148983" cy="731122"/>
          </a:xfrm>
          <a:prstGeom prst="uturnArrow">
            <a:avLst>
              <a:gd name="adj1" fmla="val 25000"/>
              <a:gd name="adj2" fmla="val 17820"/>
              <a:gd name="adj3" fmla="val 25000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U-Turn Arrow 11">
            <a:extLst>
              <a:ext uri="{FF2B5EF4-FFF2-40B4-BE49-F238E27FC236}">
                <a16:creationId xmlns:a16="http://schemas.microsoft.com/office/drawing/2014/main" id="{6D60F8F7-0C58-444D-916F-0977D56BD210}"/>
              </a:ext>
            </a:extLst>
          </p:cNvPr>
          <p:cNvSpPr/>
          <p:nvPr/>
        </p:nvSpPr>
        <p:spPr>
          <a:xfrm rot="16200000" flipV="1">
            <a:off x="10500322" y="3638141"/>
            <a:ext cx="1996313" cy="646268"/>
          </a:xfrm>
          <a:prstGeom prst="uturnArrow">
            <a:avLst>
              <a:gd name="adj1" fmla="val 25000"/>
              <a:gd name="adj2" fmla="val 17820"/>
              <a:gd name="adj3" fmla="val 25000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45770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1181B95-1042-BB4C-A8AA-E824A8D3A7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9225" y="3784466"/>
            <a:ext cx="2160403" cy="24812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D03E79-3A60-0049-9336-4C5DDE321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binary search trees cont’d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DD6A1-C807-5D4C-939C-197DB7DC1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value &lt; current node, add to the left</a:t>
            </a:r>
            <a:br>
              <a:rPr lang="en-US" dirty="0"/>
            </a:br>
            <a:br>
              <a:rPr lang="en-US" dirty="0"/>
            </a:br>
            <a:r>
              <a:rPr lang="en-US" dirty="0"/>
              <a:t> </a:t>
            </a:r>
          </a:p>
          <a:p>
            <a:r>
              <a:rPr lang="en-US" dirty="0"/>
              <a:t>If value &gt; current node, add to the right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908191-43EF-0343-997F-1A54750FE0B4}"/>
              </a:ext>
            </a:extLst>
          </p:cNvPr>
          <p:cNvSpPr txBox="1"/>
          <p:nvPr/>
        </p:nvSpPr>
        <p:spPr>
          <a:xfrm>
            <a:off x="1157468" y="2413923"/>
            <a:ext cx="8831484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if value &lt;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: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p.left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add(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p.left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, value)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73ED70-B777-5042-B990-07D93A93E95B}"/>
              </a:ext>
            </a:extLst>
          </p:cNvPr>
          <p:cNvSpPr txBox="1"/>
          <p:nvPr/>
        </p:nvSpPr>
        <p:spPr>
          <a:xfrm>
            <a:off x="703481" y="3827765"/>
            <a:ext cx="3675767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root = add(root, 5)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C61740-AA6A-394E-B315-98ED92587007}"/>
              </a:ext>
            </a:extLst>
          </p:cNvPr>
          <p:cNvSpPr txBox="1"/>
          <p:nvPr/>
        </p:nvSpPr>
        <p:spPr>
          <a:xfrm>
            <a:off x="6096000" y="3834757"/>
            <a:ext cx="3882182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root = add(root, 42)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A2963D-E789-434F-837F-AE3134091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7516" y="3797813"/>
            <a:ext cx="1261800" cy="245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873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51DA8-ADC0-AF4E-A8C7-0B86CDC9F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 organize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ED65D-FCCD-7949-BFF2-157CDB256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5414"/>
            <a:ext cx="10515600" cy="433782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Data structures group or encode relationships between data elements</a:t>
            </a:r>
          </a:p>
          <a:p>
            <a:r>
              <a:rPr lang="en-US" dirty="0"/>
              <a:t>There’s a difference between the </a:t>
            </a:r>
            <a:r>
              <a:rPr lang="en-US" i="1" dirty="0"/>
              <a:t>abstract data type </a:t>
            </a:r>
            <a:r>
              <a:rPr lang="en-US" dirty="0"/>
              <a:t>and the implementation (list vs array, dictionary vs </a:t>
            </a:r>
            <a:r>
              <a:rPr lang="en-US" dirty="0" err="1"/>
              <a:t>hashtable</a:t>
            </a:r>
            <a:r>
              <a:rPr lang="en-US" dirty="0"/>
              <a:t>, …)</a:t>
            </a:r>
          </a:p>
          <a:p>
            <a:r>
              <a:rPr lang="en-US" dirty="0"/>
              <a:t>Two methods to organize data:</a:t>
            </a:r>
          </a:p>
          <a:p>
            <a:pPr lvl="1"/>
            <a:r>
              <a:rPr lang="en-US" dirty="0"/>
              <a:t>physical adjacency or relative position in RAM</a:t>
            </a:r>
          </a:p>
          <a:p>
            <a:pPr lvl="1"/>
            <a:r>
              <a:rPr lang="en-US" i="1" dirty="0"/>
              <a:t>pointers</a:t>
            </a:r>
          </a:p>
          <a:p>
            <a:r>
              <a:rPr lang="en-US" dirty="0"/>
              <a:t>Algorithms operate on data structures; e.g., sorting algorithm operates on a list</a:t>
            </a:r>
          </a:p>
          <a:p>
            <a:r>
              <a:rPr lang="en-US" dirty="0"/>
              <a:t>Often algorithms are needed to construct structures too but let’s get familiar with what these data structures look like and then focus on algorithms that operate on them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9035292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D1D51-342C-4F40-9571-E7ED4A978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 similarity of search / build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B857B2-B93A-8E43-8EB5-51E4149B2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023AA8-A6D0-914B-ABE9-47D2A3EE471E}"/>
              </a:ext>
            </a:extLst>
          </p:cNvPr>
          <p:cNvSpPr txBox="1"/>
          <p:nvPr/>
        </p:nvSpPr>
        <p:spPr>
          <a:xfrm>
            <a:off x="5912405" y="2144084"/>
            <a:ext cx="6279595" cy="246221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add(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p:TreeNode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v):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p is None: return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TreeNode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(v)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v &lt;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p.value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p.left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= add(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p.left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v)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elif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v &gt;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p.value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p.right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= add(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p.right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v)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return 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365581-E021-4F4F-8655-AA4896FCD732}"/>
              </a:ext>
            </a:extLst>
          </p:cNvPr>
          <p:cNvSpPr txBox="1"/>
          <p:nvPr/>
        </p:nvSpPr>
        <p:spPr>
          <a:xfrm>
            <a:off x="0" y="2144084"/>
            <a:ext cx="5786700" cy="246221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search(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p:TreeNode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x:object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p is None: return None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x &lt;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p.value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return search(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p.left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x)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x &gt;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p.value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return search(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p.right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x)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return p</a:t>
            </a:r>
          </a:p>
        </p:txBody>
      </p:sp>
    </p:spTree>
    <p:extLst>
      <p:ext uri="{BB962C8B-B14F-4D97-AF65-F5344CB8AC3E}">
        <p14:creationId xmlns:p14="http://schemas.microsoft.com/office/powerpoint/2010/main" val="21357241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12433-9499-CE4E-AAD9-70F10CA77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88987-0D96-F549-A901-9F02AAF23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arbitrary number of outgoing edges,</a:t>
            </a:r>
            <a:br>
              <a:rPr lang="en-US" dirty="0"/>
            </a:br>
            <a:r>
              <a:rPr lang="en-US" dirty="0"/>
              <a:t>not just 2 like binary trees</a:t>
            </a:r>
          </a:p>
          <a:p>
            <a:r>
              <a:rPr lang="en-US" dirty="0"/>
              <a:t>Or, use an adjacency matrix</a:t>
            </a:r>
          </a:p>
          <a:p>
            <a:r>
              <a:rPr lang="en-US" dirty="0"/>
              <a:t>Edges can have labels or not</a:t>
            </a:r>
          </a:p>
          <a:p>
            <a:r>
              <a:rPr lang="en-US" dirty="0"/>
              <a:t>Edges can be directed or undirected</a:t>
            </a:r>
          </a:p>
          <a:p>
            <a:r>
              <a:rPr lang="en-US" dirty="0"/>
              <a:t>Can be pointed at by any number of nodes</a:t>
            </a:r>
          </a:p>
          <a:p>
            <a:r>
              <a:rPr lang="en-US" dirty="0"/>
              <a:t>Cycles are ok unless specified otherwise;</a:t>
            </a:r>
            <a:br>
              <a:rPr lang="en-US" dirty="0"/>
            </a:br>
            <a:r>
              <a:rPr lang="en-US" dirty="0"/>
              <a:t>e.g., directed acyclic graph (DAG) is a semi-common term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DA6EA9-4A69-D346-A2E3-C1110F19C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1154" y="2772381"/>
            <a:ext cx="3329392" cy="21109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40FEC5-CB32-6540-BF6D-64D44824C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665" y="-70121"/>
            <a:ext cx="3775083" cy="284250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905C2BC-89EB-B942-8CAC-90C879C4DF16}"/>
              </a:ext>
            </a:extLst>
          </p:cNvPr>
          <p:cNvSpPr/>
          <p:nvPr/>
        </p:nvSpPr>
        <p:spPr>
          <a:xfrm>
            <a:off x="838200" y="6311900"/>
            <a:ext cx="5698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blue image from https://</a:t>
            </a:r>
            <a:r>
              <a:rPr lang="en-US" dirty="0" err="1"/>
              <a:t>skymind.ai</a:t>
            </a:r>
            <a:r>
              <a:rPr lang="en-US" dirty="0"/>
              <a:t>/wiki/graph-analysis</a:t>
            </a:r>
          </a:p>
        </p:txBody>
      </p:sp>
    </p:spTree>
    <p:extLst>
      <p:ext uri="{BB962C8B-B14F-4D97-AF65-F5344CB8AC3E}">
        <p14:creationId xmlns:p14="http://schemas.microsoft.com/office/powerpoint/2010/main" val="928072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39AF0-5B4F-C849-AB72-AB5093AAC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503" y="0"/>
            <a:ext cx="10515600" cy="1325563"/>
          </a:xfrm>
        </p:spPr>
        <p:txBody>
          <a:bodyPr/>
          <a:lstStyle/>
          <a:p>
            <a:r>
              <a:rPr lang="en-US" dirty="0"/>
              <a:t>Basic node definitions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71BE35-812A-2946-97EC-EC0CA3C11D23}"/>
              </a:ext>
            </a:extLst>
          </p:cNvPr>
          <p:cNvSpPr txBox="1"/>
          <p:nvPr/>
        </p:nvSpPr>
        <p:spPr>
          <a:xfrm>
            <a:off x="876429" y="1176456"/>
            <a:ext cx="9538808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class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LLNode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def __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__(self, value, next=None):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value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self.next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next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C1BC31-AC84-344B-BA95-8BE4698C9E47}"/>
              </a:ext>
            </a:extLst>
          </p:cNvPr>
          <p:cNvSpPr txBox="1"/>
          <p:nvPr/>
        </p:nvSpPr>
        <p:spPr>
          <a:xfrm>
            <a:off x="876429" y="2949596"/>
            <a:ext cx="953880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class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TreeNode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def __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__(self, value, left=None, right=None):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value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self.left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left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self.right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right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23DD90-DDDB-2342-A01D-C49785DFBF80}"/>
              </a:ext>
            </a:extLst>
          </p:cNvPr>
          <p:cNvSpPr txBox="1"/>
          <p:nvPr/>
        </p:nvSpPr>
        <p:spPr>
          <a:xfrm>
            <a:off x="876429" y="5092069"/>
            <a:ext cx="9538808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class Node: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def __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__(self, value):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value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self.edges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[] # outgoing edges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63EA1C5-601D-7C4C-8143-CF2998773783}"/>
              </a:ext>
            </a:extLst>
          </p:cNvPr>
          <p:cNvSpPr/>
          <p:nvPr/>
        </p:nvSpPr>
        <p:spPr>
          <a:xfrm>
            <a:off x="6670750" y="440793"/>
            <a:ext cx="37444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(Tattoo these somewhere)</a:t>
            </a:r>
          </a:p>
        </p:txBody>
      </p:sp>
      <p:sp>
        <p:nvSpPr>
          <p:cNvPr id="14" name="Left Bracket 13">
            <a:extLst>
              <a:ext uri="{FF2B5EF4-FFF2-40B4-BE49-F238E27FC236}">
                <a16:creationId xmlns:a16="http://schemas.microsoft.com/office/drawing/2014/main" id="{E1D7C680-2B86-784D-92E4-4D402080292E}"/>
              </a:ext>
            </a:extLst>
          </p:cNvPr>
          <p:cNvSpPr/>
          <p:nvPr/>
        </p:nvSpPr>
        <p:spPr>
          <a:xfrm>
            <a:off x="535259" y="2587083"/>
            <a:ext cx="490654" cy="1877550"/>
          </a:xfrm>
          <a:prstGeom prst="leftBracket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Bracket 14">
            <a:extLst>
              <a:ext uri="{FF2B5EF4-FFF2-40B4-BE49-F238E27FC236}">
                <a16:creationId xmlns:a16="http://schemas.microsoft.com/office/drawing/2014/main" id="{A93047E5-ED93-0242-A396-8ABB1184D8B6}"/>
              </a:ext>
            </a:extLst>
          </p:cNvPr>
          <p:cNvSpPr/>
          <p:nvPr/>
        </p:nvSpPr>
        <p:spPr>
          <a:xfrm>
            <a:off x="535259" y="4464633"/>
            <a:ext cx="490654" cy="1962614"/>
          </a:xfrm>
          <a:prstGeom prst="leftBracket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38A60B8-C777-0244-81CC-64A0AC9A2DD1}"/>
              </a:ext>
            </a:extLst>
          </p:cNvPr>
          <p:cNvSpPr txBox="1"/>
          <p:nvPr/>
        </p:nvSpPr>
        <p:spPr>
          <a:xfrm rot="17631040">
            <a:off x="-482557" y="4381820"/>
            <a:ext cx="20603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only edges differ</a:t>
            </a:r>
          </a:p>
        </p:txBody>
      </p:sp>
    </p:spTree>
    <p:extLst>
      <p:ext uri="{BB962C8B-B14F-4D97-AF65-F5344CB8AC3E}">
        <p14:creationId xmlns:p14="http://schemas.microsoft.com/office/powerpoint/2010/main" val="35636274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B114A-6606-6345-A6BE-CAD1C4808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1D43D-CC12-D444-95FA-5AE32AC02D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Abstract data types:</a:t>
            </a:r>
            <a:br>
              <a:rPr lang="en-US" dirty="0"/>
            </a:br>
            <a:r>
              <a:rPr lang="en-US" dirty="0"/>
              <a:t>List, Set, Queue, Stack, Dictionary, Binary tree, Graph</a:t>
            </a:r>
          </a:p>
          <a:p>
            <a:r>
              <a:rPr lang="en-US" dirty="0"/>
              <a:t>Concrete implementations:</a:t>
            </a:r>
            <a:br>
              <a:rPr lang="en-US" dirty="0"/>
            </a:br>
            <a:r>
              <a:rPr lang="en-US" dirty="0"/>
              <a:t>arrays, linked lists, node object with 1+ outgoing edge pointers</a:t>
            </a:r>
          </a:p>
          <a:p>
            <a:r>
              <a:rPr lang="en-US" dirty="0"/>
              <a:t>The questions you must ask of the data dictates the data structure and algorithms you need</a:t>
            </a:r>
          </a:p>
          <a:p>
            <a:r>
              <a:rPr lang="en-US" dirty="0"/>
              <a:t>Waste processor, memory power before brainpower</a:t>
            </a:r>
            <a:br>
              <a:rPr lang="en-US" dirty="0"/>
            </a:br>
            <a:r>
              <a:rPr lang="en-US" dirty="0"/>
              <a:t>(start with simplest data structure that will work)</a:t>
            </a:r>
          </a:p>
        </p:txBody>
      </p:sp>
    </p:spTree>
    <p:extLst>
      <p:ext uri="{BB962C8B-B14F-4D97-AF65-F5344CB8AC3E}">
        <p14:creationId xmlns:p14="http://schemas.microsoft.com/office/powerpoint/2010/main" val="507685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E940E-3FBA-B94E-8BAC-3036F44E9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Advice on choosing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603FA-3537-E84F-8FF1-7B5D43565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the simplest data structure you can initially because you never know if that code will survive very long</a:t>
            </a:r>
          </a:p>
          <a:p>
            <a:r>
              <a:rPr lang="en-US" dirty="0"/>
              <a:t>Waste processor, memory power before brainpower (if possible)</a:t>
            </a:r>
          </a:p>
          <a:p>
            <a:r>
              <a:rPr lang="en-US" dirty="0"/>
              <a:t>There is a trade off between time and space</a:t>
            </a:r>
          </a:p>
          <a:p>
            <a:pPr lvl="1"/>
            <a:r>
              <a:rPr lang="en-US" dirty="0"/>
              <a:t>We can often make faster algorithm using more memory</a:t>
            </a:r>
          </a:p>
          <a:p>
            <a:pPr lvl="1"/>
            <a:r>
              <a:rPr lang="en-US" dirty="0"/>
              <a:t>It’s like driving to the other side of town to save 5% on beer; what are you trying to optimize? time or $$$</a:t>
            </a:r>
          </a:p>
          <a:p>
            <a:r>
              <a:rPr lang="en-US" dirty="0"/>
              <a:t>Prep work or more sophisticated data structure can help</a:t>
            </a:r>
          </a:p>
          <a:p>
            <a:pPr lvl="1"/>
            <a:r>
              <a:rPr lang="en-US" dirty="0"/>
              <a:t>E.g., element lookup via: unordered list vs sorted list vs hash table</a:t>
            </a:r>
            <a:br>
              <a:rPr lang="en-US" dirty="0"/>
            </a:br>
            <a:r>
              <a:rPr lang="en-US" dirty="0"/>
              <a:t>                                               O(n)               O(log n)            O(1)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959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D0DC6-7BF2-5E41-AC61-BBC9150AC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you should know about DS/</a:t>
            </a:r>
            <a:r>
              <a:rPr lang="en-US" dirty="0" err="1"/>
              <a:t>Alg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4E199-93FE-5047-9D18-A30CF6E97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Consider Enron emails</a:t>
            </a:r>
          </a:p>
          <a:p>
            <a:r>
              <a:rPr lang="en-US" dirty="0"/>
              <a:t>Represent how?</a:t>
            </a:r>
          </a:p>
          <a:p>
            <a:r>
              <a:rPr lang="en-US" dirty="0"/>
              <a:t>Depends on what?</a:t>
            </a:r>
          </a:p>
          <a:p>
            <a:r>
              <a:rPr lang="en-US" dirty="0"/>
              <a:t>Depends on the info</a:t>
            </a:r>
            <a:br>
              <a:rPr lang="en-US" dirty="0"/>
            </a:br>
            <a:r>
              <a:rPr lang="en-US" dirty="0"/>
              <a:t>we want to extract</a:t>
            </a:r>
          </a:p>
          <a:p>
            <a:r>
              <a:rPr lang="en-US" dirty="0"/>
              <a:t>Find all emails by Keith</a:t>
            </a:r>
          </a:p>
          <a:p>
            <a:r>
              <a:rPr lang="en-US" dirty="0"/>
              <a:t>Find email path from Keith to</a:t>
            </a:r>
            <a:br>
              <a:rPr lang="en-US" dirty="0"/>
            </a:br>
            <a:r>
              <a:rPr lang="en-US" dirty="0"/>
              <a:t>Phillip or find path length</a:t>
            </a:r>
          </a:p>
          <a:p>
            <a:r>
              <a:rPr lang="en-US" dirty="0"/>
              <a:t>Find all direct emailers to Keith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BF8EE8-F469-2943-9D7B-F38B397138F6}"/>
              </a:ext>
            </a:extLst>
          </p:cNvPr>
          <p:cNvSpPr/>
          <p:nvPr/>
        </p:nvSpPr>
        <p:spPr>
          <a:xfrm>
            <a:off x="4827966" y="1664954"/>
            <a:ext cx="5423210" cy="2031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Wed, 18 Oct 2000 03:00:00 -0700 (PDT)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From: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phillip.allen@enron.com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To: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leah.arsdall@enron.com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Subject: Re: test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Mime-Version: 1.0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Content-Type: text/plain; charset=us-ascii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513689-AAC6-6446-984D-5CDBC2C58D4C}"/>
              </a:ext>
            </a:extLst>
          </p:cNvPr>
          <p:cNvSpPr/>
          <p:nvPr/>
        </p:nvSpPr>
        <p:spPr>
          <a:xfrm>
            <a:off x="5756338" y="2542117"/>
            <a:ext cx="5423210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Date: Mon, 16 Oct 2000 06:42:00 -0700 (PDT)</a:t>
            </a:r>
          </a:p>
          <a:p>
            <a:r>
              <a:rPr lang="en-US" dirty="0"/>
              <a:t>From: </a:t>
            </a:r>
            <a:r>
              <a:rPr lang="en-US" dirty="0" err="1"/>
              <a:t>phillip.allen@enron.com</a:t>
            </a:r>
            <a:endParaRPr lang="en-US" dirty="0"/>
          </a:p>
          <a:p>
            <a:r>
              <a:rPr lang="en-US" dirty="0"/>
              <a:t>To: </a:t>
            </a:r>
            <a:r>
              <a:rPr lang="en-US" dirty="0" err="1"/>
              <a:t>buck.buckner@honeywell.com</a:t>
            </a:r>
            <a:endParaRPr lang="en-US" dirty="0"/>
          </a:p>
          <a:p>
            <a:r>
              <a:rPr lang="en-US" dirty="0"/>
              <a:t>Subject: Re: FW: fixed forward or other Collar floor gas price terms</a:t>
            </a:r>
          </a:p>
          <a:p>
            <a:r>
              <a:rPr lang="en-US" dirty="0"/>
              <a:t>Mime-Version: 1.0</a:t>
            </a:r>
          </a:p>
          <a:p>
            <a:r>
              <a:rPr lang="en-US" dirty="0"/>
              <a:t>Content-Type: text/plain; charset=us-ascii</a:t>
            </a:r>
          </a:p>
          <a:p>
            <a:r>
              <a:rPr lang="en-US" dirty="0"/>
              <a:t>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B01D02-B9B9-E74B-B066-9DDCDAC91D68}"/>
              </a:ext>
            </a:extLst>
          </p:cNvPr>
          <p:cNvSpPr/>
          <p:nvPr/>
        </p:nvSpPr>
        <p:spPr>
          <a:xfrm>
            <a:off x="6653561" y="3463420"/>
            <a:ext cx="5423210" cy="2031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Date: Mon, 9 Oct 2000 07:00:00 -0700 (PDT)</a:t>
            </a:r>
          </a:p>
          <a:p>
            <a:r>
              <a:rPr lang="en-US" dirty="0"/>
              <a:t>From: </a:t>
            </a:r>
            <a:r>
              <a:rPr lang="en-US" dirty="0" err="1"/>
              <a:t>phillip.allen@enron.com</a:t>
            </a:r>
            <a:endParaRPr lang="en-US" dirty="0"/>
          </a:p>
          <a:p>
            <a:r>
              <a:rPr lang="en-US" dirty="0"/>
              <a:t>To: </a:t>
            </a:r>
            <a:r>
              <a:rPr lang="en-US" dirty="0" err="1"/>
              <a:t>keith.holst@enron.com</a:t>
            </a:r>
            <a:endParaRPr lang="en-US" dirty="0"/>
          </a:p>
          <a:p>
            <a:r>
              <a:rPr lang="en-US" dirty="0"/>
              <a:t>Subject: Consolidated positions: Issues &amp; To Do list</a:t>
            </a:r>
          </a:p>
          <a:p>
            <a:r>
              <a:rPr lang="en-US" dirty="0"/>
              <a:t>Mime-Version: 1.0</a:t>
            </a:r>
          </a:p>
          <a:p>
            <a:r>
              <a:rPr lang="en-US" dirty="0"/>
              <a:t>Content-Type: text/plain; charset=us-ascii</a:t>
            </a:r>
          </a:p>
          <a:p>
            <a:r>
              <a:rPr lang="en-US" dirty="0"/>
              <a:t>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1C093C-D6BA-8B46-9100-3445530B1AAA}"/>
              </a:ext>
            </a:extLst>
          </p:cNvPr>
          <p:cNvSpPr txBox="1"/>
          <p:nvPr/>
        </p:nvSpPr>
        <p:spPr>
          <a:xfrm>
            <a:off x="243051" y="6337634"/>
            <a:ext cx="5852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</a:t>
            </a:r>
            <a:r>
              <a:rPr lang="en-US" dirty="0" err="1"/>
              <a:t>wcukierski</a:t>
            </a:r>
            <a:r>
              <a:rPr lang="en-US" dirty="0"/>
              <a:t>/</a:t>
            </a:r>
            <a:r>
              <a:rPr lang="en-US" dirty="0" err="1"/>
              <a:t>enron</a:t>
            </a:r>
            <a:r>
              <a:rPr lang="en-US" dirty="0"/>
              <a:t>-email-dataset</a:t>
            </a:r>
          </a:p>
        </p:txBody>
      </p:sp>
    </p:spTree>
    <p:extLst>
      <p:ext uri="{BB962C8B-B14F-4D97-AF65-F5344CB8AC3E}">
        <p14:creationId xmlns:p14="http://schemas.microsoft.com/office/powerpoint/2010/main" val="3765363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2562F-FECA-C049-817B-A7333ABE6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5976" cy="1325563"/>
          </a:xfrm>
        </p:spPr>
        <p:txBody>
          <a:bodyPr/>
          <a:lstStyle/>
          <a:p>
            <a:r>
              <a:rPr lang="en-US" dirty="0"/>
              <a:t>What can we learn, what </a:t>
            </a:r>
            <a:r>
              <a:rPr lang="en-US" dirty="0" err="1"/>
              <a:t>alg’s</a:t>
            </a:r>
            <a:r>
              <a:rPr lang="en-US" dirty="0"/>
              <a:t> do we need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A551A-8256-FD43-8A43-9EE8792681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Fast string search to find emails </a:t>
            </a:r>
          </a:p>
          <a:p>
            <a:r>
              <a:rPr lang="en-US" dirty="0"/>
              <a:t>Compute edit distance to find</a:t>
            </a:r>
            <a:br>
              <a:rPr lang="en-US" dirty="0"/>
            </a:br>
            <a:r>
              <a:rPr lang="en-US" dirty="0"/>
              <a:t>similar or misspelled email </a:t>
            </a:r>
            <a:r>
              <a:rPr lang="en-US" dirty="0" err="1"/>
              <a:t>addrs</a:t>
            </a:r>
            <a:endParaRPr lang="en-US" dirty="0"/>
          </a:p>
          <a:p>
            <a:r>
              <a:rPr lang="en-US" dirty="0"/>
              <a:t>Shortest path analysis to</a:t>
            </a:r>
            <a:br>
              <a:rPr lang="en-US" dirty="0"/>
            </a:br>
            <a:r>
              <a:rPr lang="en-US" dirty="0"/>
              <a:t>discover company relationships</a:t>
            </a:r>
            <a:br>
              <a:rPr lang="en-US" dirty="0"/>
            </a:br>
            <a:r>
              <a:rPr lang="en-US" dirty="0"/>
              <a:t>not on org chart</a:t>
            </a:r>
          </a:p>
          <a:p>
            <a:r>
              <a:rPr lang="en-US" dirty="0"/>
              <a:t>k-cliques (subcommunities)</a:t>
            </a:r>
            <a:br>
              <a:rPr lang="en-US" dirty="0"/>
            </a:br>
            <a:r>
              <a:rPr lang="en-US" dirty="0"/>
              <a:t>became more common as</a:t>
            </a:r>
            <a:br>
              <a:rPr lang="en-US" dirty="0"/>
            </a:br>
            <a:r>
              <a:rPr lang="en-US" dirty="0"/>
              <a:t>crisis built at Enron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F71844-F9D9-8A4A-AD22-651E2FD180B8}"/>
              </a:ext>
            </a:extLst>
          </p:cNvPr>
          <p:cNvSpPr/>
          <p:nvPr/>
        </p:nvSpPr>
        <p:spPr>
          <a:xfrm>
            <a:off x="6553200" y="1825625"/>
            <a:ext cx="5423210" cy="2031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Date: Mon, 9 Oct 2000 07:00:00 -0700 (PDT)</a:t>
            </a:r>
          </a:p>
          <a:p>
            <a:r>
              <a:rPr lang="en-US" dirty="0"/>
              <a:t>From: </a:t>
            </a:r>
            <a:r>
              <a:rPr lang="en-US" dirty="0" err="1"/>
              <a:t>phillip.allen@enron.com</a:t>
            </a:r>
            <a:endParaRPr lang="en-US" dirty="0"/>
          </a:p>
          <a:p>
            <a:r>
              <a:rPr lang="en-US" dirty="0"/>
              <a:t>To: </a:t>
            </a:r>
            <a:r>
              <a:rPr lang="en-US" dirty="0" err="1"/>
              <a:t>keith.holst@enron.com</a:t>
            </a:r>
            <a:endParaRPr lang="en-US" dirty="0"/>
          </a:p>
          <a:p>
            <a:r>
              <a:rPr lang="en-US" dirty="0"/>
              <a:t>Subject: Consolidated positions: Issues &amp; To Do list</a:t>
            </a:r>
          </a:p>
          <a:p>
            <a:r>
              <a:rPr lang="en-US" dirty="0"/>
              <a:t>Mime-Version: 1.0</a:t>
            </a:r>
          </a:p>
          <a:p>
            <a:r>
              <a:rPr lang="en-US" dirty="0"/>
              <a:t>Content-Type: text/plain; charset=us-ascii</a:t>
            </a:r>
          </a:p>
          <a:p>
            <a:r>
              <a:rPr lang="en-US" dirty="0"/>
              <a:t>…</a:t>
            </a:r>
          </a:p>
        </p:txBody>
      </p:sp>
      <p:pic>
        <p:nvPicPr>
          <p:cNvPr id="1025" name="Picture 1" descr="page8image1821760">
            <a:extLst>
              <a:ext uri="{FF2B5EF4-FFF2-40B4-BE49-F238E27FC236}">
                <a16:creationId xmlns:a16="http://schemas.microsoft.com/office/drawing/2014/main" id="{56C608E0-FEF0-284F-9906-A89468CBD4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4086577"/>
            <a:ext cx="2531327" cy="2090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age8image1826912">
            <a:extLst>
              <a:ext uri="{FF2B5EF4-FFF2-40B4-BE49-F238E27FC236}">
                <a16:creationId xmlns:a16="http://schemas.microsoft.com/office/drawing/2014/main" id="{5A2F51CA-5F01-1740-8083-75F2F7BCD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1414" y="4086577"/>
            <a:ext cx="2514996" cy="2090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98B69C3-92E5-CD48-A008-C03FB8F0B18D}"/>
              </a:ext>
            </a:extLst>
          </p:cNvPr>
          <p:cNvSpPr/>
          <p:nvPr/>
        </p:nvSpPr>
        <p:spPr>
          <a:xfrm>
            <a:off x="838200" y="617696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See </a:t>
            </a:r>
            <a:r>
              <a:rPr lang="en-US" i="1" dirty="0"/>
              <a:t>Social Network Analysis and Organizational Disintegration: The Case of Enron Corporation</a:t>
            </a:r>
          </a:p>
        </p:txBody>
      </p:sp>
    </p:spTree>
    <p:extLst>
      <p:ext uri="{BB962C8B-B14F-4D97-AF65-F5344CB8AC3E}">
        <p14:creationId xmlns:p14="http://schemas.microsoft.com/office/powerpoint/2010/main" val="4035386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F873E-26B1-6C49-9A9B-902C71616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Elemental data in memory (RAM)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073A1-49C2-7448-B9DD-44341CBEE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(not disk formats, we covered in data acquisition MSDS692)</a:t>
            </a:r>
          </a:p>
          <a:p>
            <a:r>
              <a:rPr lang="en-US" dirty="0"/>
              <a:t>What’s the </a:t>
            </a:r>
            <a:r>
              <a:rPr lang="en-US" i="1" dirty="0"/>
              <a:t>type</a:t>
            </a:r>
            <a:r>
              <a:rPr lang="en-US" dirty="0"/>
              <a:t>?:  typically </a:t>
            </a:r>
            <a:r>
              <a:rPr lang="en-US" dirty="0" err="1"/>
              <a:t>int</a:t>
            </a:r>
            <a:r>
              <a:rPr lang="en-US" dirty="0"/>
              <a:t>, float, string</a:t>
            </a:r>
          </a:p>
          <a:p>
            <a:r>
              <a:rPr lang="en-US" dirty="0"/>
              <a:t>Numbers can be of different sizes; e.g., np.float32, np.float64</a:t>
            </a:r>
          </a:p>
          <a:p>
            <a:r>
              <a:rPr lang="en-US" dirty="0"/>
              <a:t>Data </a:t>
            </a:r>
            <a:r>
              <a:rPr lang="en-US" i="1" dirty="0"/>
              <a:t>values</a:t>
            </a:r>
            <a:r>
              <a:rPr lang="en-US" dirty="0"/>
              <a:t>: an </a:t>
            </a:r>
            <a:r>
              <a:rPr lang="en-US" dirty="0" err="1"/>
              <a:t>int</a:t>
            </a:r>
            <a:r>
              <a:rPr lang="en-US" dirty="0"/>
              <a:t> can represent a number, signed or unsigned, but can also represent a categorical item such as US state</a:t>
            </a:r>
          </a:p>
          <a:p>
            <a:r>
              <a:rPr lang="en-US" dirty="0"/>
              <a:t>We can also use strings for categorical but it’s much less efficient in space, and often time</a:t>
            </a:r>
          </a:p>
          <a:p>
            <a:r>
              <a:rPr lang="en-US" dirty="0"/>
              <a:t>You can even encode multiple things within a single number, such as 5 and 32005 could be a combined 32 and 5</a:t>
            </a:r>
          </a:p>
          <a:p>
            <a:r>
              <a:rPr lang="en-US" dirty="0"/>
              <a:t>Data </a:t>
            </a:r>
            <a:r>
              <a:rPr lang="en-US" i="1" dirty="0"/>
              <a:t>properties</a:t>
            </a:r>
            <a:r>
              <a:rPr lang="en-US" dirty="0"/>
              <a:t>: e.g., can such values be ordered? Is there a notion of distance between values?</a:t>
            </a:r>
          </a:p>
        </p:txBody>
      </p:sp>
    </p:spTree>
    <p:extLst>
      <p:ext uri="{BB962C8B-B14F-4D97-AF65-F5344CB8AC3E}">
        <p14:creationId xmlns:p14="http://schemas.microsoft.com/office/powerpoint/2010/main" val="2321212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ED5EE-52FD-F24A-B890-A796C6236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 data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65B67-5035-1D41-A41F-744FF2A0E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pointer p is implemented as an integer variable that holds a memory address, such as “p = Point(3,4)”</a:t>
            </a:r>
          </a:p>
          <a:p>
            <a:r>
              <a:rPr lang="en-US" dirty="0"/>
              <a:t>Python knows variable is actually a reference to memory location</a:t>
            </a:r>
          </a:p>
          <a:p>
            <a:r>
              <a:rPr lang="en-US" dirty="0"/>
              <a:t>Pointers are also called </a:t>
            </a:r>
            <a:r>
              <a:rPr lang="en-US" i="1" dirty="0"/>
              <a:t>references</a:t>
            </a:r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340092-E039-7C40-BCA8-3D0811A39AAB}"/>
              </a:ext>
            </a:extLst>
          </p:cNvPr>
          <p:cNvSpPr/>
          <p:nvPr/>
        </p:nvSpPr>
        <p:spPr>
          <a:xfrm>
            <a:off x="5791820" y="4134377"/>
            <a:ext cx="2582747" cy="830997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>
                <a:latin typeface="Monaco" pitchFamily="2" charset="77"/>
              </a:rPr>
              <a:t>you = [1,3,5]</a:t>
            </a:r>
          </a:p>
          <a:p>
            <a:r>
              <a:rPr lang="en-US" sz="2400" dirty="0">
                <a:latin typeface="Monaco" pitchFamily="2" charset="77"/>
              </a:rPr>
              <a:t>me  = you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B3DDCB-F8E8-194B-924A-6174A8B8CC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1612" y="4111624"/>
            <a:ext cx="3065656" cy="1781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344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2C859-44A1-E74D-A0CF-090C0D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abstract data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B24F7-EE7B-8E48-94AE-BF856087D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Array</a:t>
            </a:r>
            <a:r>
              <a:rPr lang="en-US" dirty="0"/>
              <a:t> implementation is most common for </a:t>
            </a:r>
            <a:r>
              <a:rPr lang="en-US" i="1" dirty="0"/>
              <a:t>list </a:t>
            </a:r>
            <a:r>
              <a:rPr lang="en-US" dirty="0"/>
              <a:t>abstract data structure</a:t>
            </a:r>
          </a:p>
          <a:p>
            <a:r>
              <a:rPr lang="en-US" dirty="0"/>
              <a:t>Lists are ordered but items aren’t necessarily sortable</a:t>
            </a:r>
          </a:p>
          <a:p>
            <a:r>
              <a:rPr lang="en-US" dirty="0"/>
              <a:t>Arrays use contiguous memory locations to associate items</a:t>
            </a:r>
          </a:p>
          <a:p>
            <a:r>
              <a:rPr lang="en-US" dirty="0"/>
              <a:t>Code “a=[9,2,45]” yields a pointer to contiguous block of cells</a:t>
            </a:r>
            <a:endParaRPr lang="en-US" i="1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B89018-81CF-9943-8683-D452ED658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8026" y="4458494"/>
            <a:ext cx="55499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128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9C008-6B56-2B48-83A9-764D98437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Non-contiguous lists: </a:t>
            </a:r>
            <a:r>
              <a:rPr lang="en-US" i="1" dirty="0"/>
              <a:t>linked 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053E9-7D15-5848-9325-F8BD84887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other way to implement a list data type is with explicit pointers from one element to the next: “a = (9,(2,(45,None)))</a:t>
            </a:r>
            <a:r>
              <a:rPr lang="en-US" i="1" dirty="0"/>
              <a:t>”</a:t>
            </a:r>
          </a:p>
          <a:p>
            <a:endParaRPr lang="en-US" i="1" dirty="0"/>
          </a:p>
          <a:p>
            <a:endParaRPr lang="en-US" i="1" dirty="0"/>
          </a:p>
          <a:p>
            <a:endParaRPr lang="en-US" i="1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7EAD7D-6C5A-634F-81E9-62923348D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6782" y="2829157"/>
            <a:ext cx="83439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915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97E65415-5BD3-E646-A4C8-B2EDCF97EB05}" vid="{93AF98CC-E21A-BB4D-A350-89AA55D7A217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351</TotalTime>
  <Words>1862</Words>
  <Application>Microsoft Macintosh PowerPoint</Application>
  <PresentationFormat>Widescreen</PresentationFormat>
  <Paragraphs>212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Monaco</vt:lpstr>
      <vt:lpstr>Office Theme</vt:lpstr>
      <vt:lpstr>1_Office Theme</vt:lpstr>
      <vt:lpstr>Core data structures</vt:lpstr>
      <vt:lpstr>Data structures organize data</vt:lpstr>
      <vt:lpstr>Advice on choosing data structures</vt:lpstr>
      <vt:lpstr>Why you should know about DS/Alg</vt:lpstr>
      <vt:lpstr>What can we learn, what alg’s do we need</vt:lpstr>
      <vt:lpstr>Elemental data in memory (RAM)</vt:lpstr>
      <vt:lpstr>Pointer data type</vt:lpstr>
      <vt:lpstr>List abstract data type</vt:lpstr>
      <vt:lpstr>Non-contiguous lists: linked lists</vt:lpstr>
      <vt:lpstr>Queue: ordered list</vt:lpstr>
      <vt:lpstr>Stacks: like stacks of plates</vt:lpstr>
      <vt:lpstr>Set: unordered, unique collection</vt:lpstr>
      <vt:lpstr>Dictionary abstract data structure</vt:lpstr>
      <vt:lpstr>Binary tree abstract data structure</vt:lpstr>
      <vt:lpstr>Binary tree implementation using pointers</vt:lpstr>
      <vt:lpstr>Concrete binary tree using contiguous array</vt:lpstr>
      <vt:lpstr>Indexes as pointers</vt:lpstr>
      <vt:lpstr>Constructing binary search trees</vt:lpstr>
      <vt:lpstr>Constructing binary search trees cont’d</vt:lpstr>
      <vt:lpstr>Consider similarity of search / build</vt:lpstr>
      <vt:lpstr>Graphs</vt:lpstr>
      <vt:lpstr>Basic node definitions</vt:lpstr>
      <vt:lpstr>Summary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Core data structures</dc:title>
  <dc:creator>Microsoft Office User</dc:creator>
  <cp:lastModifiedBy>Microsoft Office User</cp:lastModifiedBy>
  <cp:revision>101</cp:revision>
  <cp:lastPrinted>2019-01-30T19:31:20Z</cp:lastPrinted>
  <dcterms:created xsi:type="dcterms:W3CDTF">2019-01-24T18:10:54Z</dcterms:created>
  <dcterms:modified xsi:type="dcterms:W3CDTF">2020-01-14T21:29:21Z</dcterms:modified>
</cp:coreProperties>
</file>

<file path=docProps/thumbnail.jpeg>
</file>